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Bricolage Grotesque Extra Bold"/>
      <p:regular r:id="rId17"/>
    </p:embeddedFont>
    <p:embeddedFont>
      <p:font typeface="Montserrat"/>
      <p:regular r:id="rId18"/>
    </p:embeddedFont>
    <p:embeddedFont>
      <p:font typeface="Montserrat"/>
      <p:regular r:id="rId19"/>
    </p:embeddedFont>
    <p:embeddedFont>
      <p:font typeface="Montserrat"/>
      <p:regular r:id="rId20"/>
    </p:embeddedFont>
    <p:embeddedFont>
      <p:font typeface="Montserrat"/>
      <p:regular r:id="rId21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#" TargetMode="External"/><Relationship Id="rId5" Type="http://schemas.openxmlformats.org/officeDocument/2006/relationships/hyperlink" Target="#" TargetMode="External"/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4" Type="http://schemas.openxmlformats.org/officeDocument/2006/relationships/image" Target="../media/image-10-3.png"/><Relationship Id="rId6" Type="http://schemas.openxmlformats.org/officeDocument/2006/relationships/slideLayout" Target="../slideLayouts/slideLayout11.xml"/><Relationship Id="rId7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image" Target="../media/image-4-7.png"/><Relationship Id="rId8" Type="http://schemas.openxmlformats.org/officeDocument/2006/relationships/image" Target="../media/image-4-8.svg"/><Relationship Id="rId9" Type="http://schemas.openxmlformats.org/officeDocument/2006/relationships/image" Target="../media/image-4-9.png"/><Relationship Id="rId10" Type="http://schemas.openxmlformats.org/officeDocument/2006/relationships/image" Target="../media/image-4-10.svg"/><Relationship Id="rId11" Type="http://schemas.openxmlformats.org/officeDocument/2006/relationships/image" Target="../media/image-4-11.png"/><Relationship Id="rId12" Type="http://schemas.openxmlformats.org/officeDocument/2006/relationships/image" Target="../media/image-4-12.svg"/><Relationship Id="rId13" Type="http://schemas.openxmlformats.org/officeDocument/2006/relationships/slideLayout" Target="../slideLayouts/slideLayout5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svg"/><Relationship Id="rId4" Type="http://schemas.openxmlformats.org/officeDocument/2006/relationships/image" Target="../media/image-5-4.png"/><Relationship Id="rId5" Type="http://schemas.openxmlformats.org/officeDocument/2006/relationships/image" Target="../media/image-5-5.svg"/><Relationship Id="rId6" Type="http://schemas.openxmlformats.org/officeDocument/2006/relationships/image" Target="../media/image-5-6.png"/><Relationship Id="rId7" Type="http://schemas.openxmlformats.org/officeDocument/2006/relationships/image" Target="../media/image-5-7.svg"/><Relationship Id="rId8" Type="http://schemas.openxmlformats.org/officeDocument/2006/relationships/image" Target="../media/image-5-8.png"/><Relationship Id="rId9" Type="http://schemas.openxmlformats.org/officeDocument/2006/relationships/image" Target="../media/image-5-9.svg"/><Relationship Id="rId10" Type="http://schemas.openxmlformats.org/officeDocument/2006/relationships/image" Target="../media/image-5-10.png"/><Relationship Id="rId11" Type="http://schemas.openxmlformats.org/officeDocument/2006/relationships/image" Target="../media/image-5-11.svg"/><Relationship Id="rId12" Type="http://schemas.openxmlformats.org/officeDocument/2006/relationships/slideLayout" Target="../slideLayouts/slideLayout6.xml"/><Relationship Id="rId1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9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152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Il Futuro del Tuo Locale è Autonomo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49247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Un sistema di intelligenza artificiale costruito su misura per bar, ristoranti e locali hospitality. Non un software. Il cervello operativo del tuo locale.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801" y="1310521"/>
            <a:ext cx="8443198" cy="471237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9623108" y="1337786"/>
            <a:ext cx="1125260" cy="354449"/>
          </a:xfrm>
          <a:prstGeom prst="roundRect">
            <a:avLst>
              <a:gd name="adj" fmla="val 18713"/>
            </a:avLst>
          </a:prstGeom>
          <a:solidFill>
            <a:srgbClr val="3E0845"/>
          </a:solidFill>
          <a:ln/>
        </p:spPr>
      </p:sp>
      <p:sp>
        <p:nvSpPr>
          <p:cNvPr id="4" name="Text 1"/>
          <p:cNvSpPr/>
          <p:nvPr/>
        </p:nvSpPr>
        <p:spPr>
          <a:xfrm>
            <a:off x="9741456" y="1396960"/>
            <a:ext cx="888563" cy="2361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2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INIZIA ORA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9623108" y="1760934"/>
            <a:ext cx="4324112" cy="1850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8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Pronto a Scoprire Cosa Può Fare per il Tuo Locale?</a:t>
            </a:r>
            <a:endParaRPr lang="en-US" sz="3850" dirty="0"/>
          </a:p>
        </p:txBody>
      </p:sp>
      <p:sp>
        <p:nvSpPr>
          <p:cNvPr id="6" name="Text 3"/>
          <p:cNvSpPr/>
          <p:nvPr/>
        </p:nvSpPr>
        <p:spPr>
          <a:xfrm>
            <a:off x="9623108" y="3783211"/>
            <a:ext cx="4324112" cy="1476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Ogni locale ha esigenze diverse. Per questo iniziamo sempre da un confronto gratuito per capire dove si trova il tuo business e cosa il sistema può fare per te — concretamente, senza impegno.</a:t>
            </a:r>
            <a:endParaRPr lang="en-US" sz="1550" dirty="0"/>
          </a:p>
        </p:txBody>
      </p:sp>
      <p:pic>
        <p:nvPicPr>
          <p:cNvPr id="7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3108" y="5452824"/>
            <a:ext cx="2515672" cy="542806"/>
          </a:xfrm>
          <a:prstGeom prst="rect">
            <a:avLst/>
          </a:prstGeom>
        </p:spPr>
      </p:pic>
      <p:pic>
        <p:nvPicPr>
          <p:cNvPr id="8" name="Image 2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37363" y="5452824"/>
            <a:ext cx="1661398" cy="542806"/>
          </a:xfrm>
          <a:prstGeom prst="rect">
            <a:avLst/>
          </a:prstGeom>
        </p:spPr>
      </p:pic>
      <p:sp>
        <p:nvSpPr>
          <p:cNvPr id="9" name="Shape 4"/>
          <p:cNvSpPr/>
          <p:nvPr/>
        </p:nvSpPr>
        <p:spPr>
          <a:xfrm>
            <a:off x="690801" y="6409373"/>
            <a:ext cx="4301728" cy="702945"/>
          </a:xfrm>
          <a:prstGeom prst="roundRect">
            <a:avLst>
              <a:gd name="adj" fmla="val 11794"/>
            </a:avLst>
          </a:prstGeom>
          <a:solidFill>
            <a:srgbClr val="282D5E"/>
          </a:solidFill>
          <a:ln/>
        </p:spPr>
      </p:sp>
      <p:sp>
        <p:nvSpPr>
          <p:cNvPr id="10" name="Text 5"/>
          <p:cNvSpPr/>
          <p:nvPr/>
        </p:nvSpPr>
        <p:spPr>
          <a:xfrm>
            <a:off x="888087" y="6606659"/>
            <a:ext cx="2793683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✓ Demo personalizzata</a:t>
            </a:r>
            <a:endParaRPr lang="en-US" sz="1900" dirty="0"/>
          </a:p>
        </p:txBody>
      </p:sp>
      <p:sp>
        <p:nvSpPr>
          <p:cNvPr id="11" name="Shape 6"/>
          <p:cNvSpPr/>
          <p:nvPr/>
        </p:nvSpPr>
        <p:spPr>
          <a:xfrm>
            <a:off x="5164217" y="6409373"/>
            <a:ext cx="4301847" cy="702945"/>
          </a:xfrm>
          <a:prstGeom prst="roundRect">
            <a:avLst>
              <a:gd name="adj" fmla="val 11794"/>
            </a:avLst>
          </a:prstGeom>
          <a:solidFill>
            <a:srgbClr val="282D5E"/>
          </a:solidFill>
          <a:ln/>
        </p:spPr>
      </p:sp>
      <p:sp>
        <p:nvSpPr>
          <p:cNvPr id="12" name="Text 7"/>
          <p:cNvSpPr/>
          <p:nvPr/>
        </p:nvSpPr>
        <p:spPr>
          <a:xfrm>
            <a:off x="5361503" y="6606659"/>
            <a:ext cx="2467451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✓ Analisi gratuita</a:t>
            </a:r>
            <a:endParaRPr lang="en-US" sz="1900" dirty="0"/>
          </a:p>
        </p:txBody>
      </p:sp>
      <p:sp>
        <p:nvSpPr>
          <p:cNvPr id="13" name="Shape 8"/>
          <p:cNvSpPr/>
          <p:nvPr/>
        </p:nvSpPr>
        <p:spPr>
          <a:xfrm>
            <a:off x="9637752" y="6409373"/>
            <a:ext cx="4301847" cy="702945"/>
          </a:xfrm>
          <a:prstGeom prst="roundRect">
            <a:avLst>
              <a:gd name="adj" fmla="val 11794"/>
            </a:avLst>
          </a:prstGeom>
          <a:solidFill>
            <a:srgbClr val="282D5E"/>
          </a:solidFill>
          <a:ln/>
        </p:spPr>
      </p:sp>
      <p:sp>
        <p:nvSpPr>
          <p:cNvPr id="14" name="Text 9"/>
          <p:cNvSpPr/>
          <p:nvPr/>
        </p:nvSpPr>
        <p:spPr>
          <a:xfrm>
            <a:off x="9835039" y="6606659"/>
            <a:ext cx="2467451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✓ Nessun impegno</a:t>
            </a: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16836" y="1258967"/>
            <a:ext cx="7883128" cy="11256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50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Il Settore Ha un Problema. Forse lo Conosci Bene.</a:t>
            </a:r>
            <a:endParaRPr lang="en-US" sz="3500" dirty="0"/>
          </a:p>
        </p:txBody>
      </p:sp>
      <p:sp>
        <p:nvSpPr>
          <p:cNvPr id="4" name="Shape 1"/>
          <p:cNvSpPr/>
          <p:nvPr/>
        </p:nvSpPr>
        <p:spPr>
          <a:xfrm>
            <a:off x="6116836" y="2599134"/>
            <a:ext cx="7883128" cy="985599"/>
          </a:xfrm>
          <a:prstGeom prst="roundRect">
            <a:avLst>
              <a:gd name="adj" fmla="val 7676"/>
            </a:avLst>
          </a:prstGeom>
          <a:solidFill>
            <a:srgbClr val="282D5E"/>
          </a:solidFill>
          <a:ln/>
        </p:spPr>
      </p:sp>
      <p:sp>
        <p:nvSpPr>
          <p:cNvPr id="5" name="Text 2"/>
          <p:cNvSpPr/>
          <p:nvPr/>
        </p:nvSpPr>
        <p:spPr>
          <a:xfrm>
            <a:off x="6296858" y="2779157"/>
            <a:ext cx="2581989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Mancanza di Personale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96858" y="3146227"/>
            <a:ext cx="7523083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Trovare e trattenere staff qualificato è sempre più difficile e costoso.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6116836" y="3727728"/>
            <a:ext cx="7883128" cy="985599"/>
          </a:xfrm>
          <a:prstGeom prst="roundRect">
            <a:avLst>
              <a:gd name="adj" fmla="val 7676"/>
            </a:avLst>
          </a:prstGeom>
          <a:solidFill>
            <a:srgbClr val="282D5E"/>
          </a:solidFill>
          <a:ln/>
        </p:spPr>
      </p:sp>
      <p:sp>
        <p:nvSpPr>
          <p:cNvPr id="8" name="Text 5"/>
          <p:cNvSpPr/>
          <p:nvPr/>
        </p:nvSpPr>
        <p:spPr>
          <a:xfrm>
            <a:off x="6296858" y="3907750"/>
            <a:ext cx="2251591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Vendite Perse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6296858" y="4274820"/>
            <a:ext cx="7523083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Ordini mancati, upselling ignorato, clienti che aspettano troppo e non tornano.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6116836" y="4856321"/>
            <a:ext cx="7883128" cy="985599"/>
          </a:xfrm>
          <a:prstGeom prst="roundRect">
            <a:avLst>
              <a:gd name="adj" fmla="val 7676"/>
            </a:avLst>
          </a:prstGeom>
          <a:solidFill>
            <a:srgbClr val="282D5E"/>
          </a:solidFill>
          <a:ln/>
        </p:spPr>
      </p:sp>
      <p:sp>
        <p:nvSpPr>
          <p:cNvPr id="11" name="Text 8"/>
          <p:cNvSpPr/>
          <p:nvPr/>
        </p:nvSpPr>
        <p:spPr>
          <a:xfrm>
            <a:off x="6296858" y="5036344"/>
            <a:ext cx="2251591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Gestione Caotica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6296858" y="5403413"/>
            <a:ext cx="7523083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Prenotazioni confuse, tavoli mal gestiti, processi manuali che rubano tempo.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6116836" y="5984915"/>
            <a:ext cx="7883128" cy="985599"/>
          </a:xfrm>
          <a:prstGeom prst="roundRect">
            <a:avLst>
              <a:gd name="adj" fmla="val 7676"/>
            </a:avLst>
          </a:prstGeom>
          <a:solidFill>
            <a:srgbClr val="282D5E"/>
          </a:solidFill>
          <a:ln/>
        </p:spPr>
      </p:sp>
      <p:sp>
        <p:nvSpPr>
          <p:cNvPr id="14" name="Text 11"/>
          <p:cNvSpPr/>
          <p:nvPr/>
        </p:nvSpPr>
        <p:spPr>
          <a:xfrm>
            <a:off x="6296858" y="6164937"/>
            <a:ext cx="2458760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Zero Controllo sui Dati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6296858" y="6532007"/>
            <a:ext cx="7523083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Non sai cosa vende di più, quando arrivi al picco, dove perdi margine.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1802844"/>
            <a:ext cx="8284131" cy="4623673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9638943" y="972979"/>
            <a:ext cx="1661993" cy="426244"/>
          </a:xfrm>
          <a:prstGeom prst="roundRect">
            <a:avLst>
              <a:gd name="adj" fmla="val 17880"/>
            </a:avLst>
          </a:prstGeom>
          <a:solidFill>
            <a:srgbClr val="3E0845"/>
          </a:solidFill>
          <a:ln/>
        </p:spPr>
      </p:sp>
      <p:sp>
        <p:nvSpPr>
          <p:cNvPr id="4" name="Text 1"/>
          <p:cNvSpPr/>
          <p:nvPr/>
        </p:nvSpPr>
        <p:spPr>
          <a:xfrm>
            <a:off x="9775031" y="1040963"/>
            <a:ext cx="1389817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SOLUZIONE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9638943" y="1489948"/>
            <a:ext cx="4205168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Il Cervello del Tuo Locale</a:t>
            </a:r>
            <a:endParaRPr lang="en-US" sz="4450" dirty="0"/>
          </a:p>
        </p:txBody>
      </p:sp>
      <p:sp>
        <p:nvSpPr>
          <p:cNvPr id="6" name="Text 3"/>
          <p:cNvSpPr/>
          <p:nvPr/>
        </p:nvSpPr>
        <p:spPr>
          <a:xfrm>
            <a:off x="9638943" y="3134320"/>
            <a:ext cx="4205168" cy="25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Non un semplice gestionale. Un sistema di intelligenza artificiale modulare e personalizzabile che automatizza le operazioni, dialoga con i clienti, analizza i dati e ti suggerisce come crescere — ogni giorno, in tempo reale.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9638943" y="5929789"/>
            <a:ext cx="4205168" cy="1326713"/>
          </a:xfrm>
          <a:prstGeom prst="roundRect">
            <a:avLst>
              <a:gd name="adj" fmla="val 7181"/>
            </a:avLst>
          </a:prstGeom>
          <a:solidFill>
            <a:srgbClr val="3E0845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5757" y="6273879"/>
            <a:ext cx="283488" cy="22681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0376059" y="6213277"/>
            <a:ext cx="324123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Costruito su misura per te. Cresce insieme al tuo locale.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6395" y="757118"/>
            <a:ext cx="5007293" cy="612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00"/>
              </a:lnSpc>
              <a:buNone/>
            </a:pPr>
            <a:r>
              <a:rPr lang="en-US" sz="38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Cosa Può Fare per Te</a:t>
            </a:r>
            <a:endParaRPr lang="en-US" sz="38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6395" y="1709023"/>
            <a:ext cx="490299" cy="49029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86395" y="2411254"/>
            <a:ext cx="2451616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Assistente AI Clienti</a:t>
            </a: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686395" y="2819281"/>
            <a:ext cx="6522839" cy="584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Risponde su WhatsApp, sito web e chat: prenotazioni, domande sul menu, orari — 24 ore su 24.</a:t>
            </a:r>
            <a:endParaRPr lang="en-US" sz="15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1166" y="1709023"/>
            <a:ext cx="490299" cy="49029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421166" y="2411254"/>
            <a:ext cx="2451616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Menu Intelligente</a:t>
            </a:r>
            <a:endParaRPr lang="en-US" sz="1900" dirty="0"/>
          </a:p>
        </p:txBody>
      </p:sp>
      <p:sp>
        <p:nvSpPr>
          <p:cNvPr id="8" name="Text 4"/>
          <p:cNvSpPr/>
          <p:nvPr/>
        </p:nvSpPr>
        <p:spPr>
          <a:xfrm>
            <a:off x="7421166" y="2819281"/>
            <a:ext cx="6522839" cy="584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Suggerisce abbinamenti, promuove piatti ad alto margine e genera upselling automatico.</a:t>
            </a:r>
            <a:endParaRPr lang="en-US" sz="15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6395" y="3743206"/>
            <a:ext cx="490299" cy="49029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86395" y="4445437"/>
            <a:ext cx="2667476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Ordini Integrati al POS</a:t>
            </a:r>
            <a:endParaRPr lang="en-US" sz="1900" dirty="0"/>
          </a:p>
        </p:txBody>
      </p:sp>
      <p:sp>
        <p:nvSpPr>
          <p:cNvPr id="11" name="Text 6"/>
          <p:cNvSpPr/>
          <p:nvPr/>
        </p:nvSpPr>
        <p:spPr>
          <a:xfrm>
            <a:off x="686395" y="4853464"/>
            <a:ext cx="6522839" cy="584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Gestione ordini automatica sincronizzata con la tua cassa. Zero errori, zero attese.</a:t>
            </a:r>
            <a:endParaRPr lang="en-US" sz="15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21166" y="3743206"/>
            <a:ext cx="490299" cy="490299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421166" y="4445437"/>
            <a:ext cx="2495669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Prenotazioni e Tavoli</a:t>
            </a:r>
            <a:endParaRPr lang="en-US" sz="1900" dirty="0"/>
          </a:p>
        </p:txBody>
      </p:sp>
      <p:sp>
        <p:nvSpPr>
          <p:cNvPr id="14" name="Text 8"/>
          <p:cNvSpPr/>
          <p:nvPr/>
        </p:nvSpPr>
        <p:spPr>
          <a:xfrm>
            <a:off x="7421166" y="4853464"/>
            <a:ext cx="6522839" cy="584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Ottimizza la sala, riduce i no-show, massimizza i coperti in ogni turno.</a:t>
            </a:r>
            <a:endParaRPr lang="en-US" sz="1500" dirty="0"/>
          </a:p>
        </p:txBody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86395" y="5777389"/>
            <a:ext cx="490299" cy="490299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86395" y="6479619"/>
            <a:ext cx="3592949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Analisi in Linguaggio Naturale</a:t>
            </a:r>
            <a:endParaRPr lang="en-US" sz="1900" dirty="0"/>
          </a:p>
        </p:txBody>
      </p:sp>
      <p:sp>
        <p:nvSpPr>
          <p:cNvPr id="17" name="Text 10"/>
          <p:cNvSpPr/>
          <p:nvPr/>
        </p:nvSpPr>
        <p:spPr>
          <a:xfrm>
            <a:off x="686395" y="6887647"/>
            <a:ext cx="6522839" cy="584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Chiedi: </a:t>
            </a:r>
            <a:pPr algn="l" indent="0" marL="0">
              <a:lnSpc>
                <a:spcPts val="2300"/>
              </a:lnSpc>
              <a:buNone/>
            </a:pPr>
            <a:r>
              <a:rPr lang="en-US" sz="1500" i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"Com'è andato questo mese?"</a:t>
            </a:r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— il sistema risponde con dati chiari e consigli.</a:t>
            </a:r>
            <a:endParaRPr lang="en-US" sz="1500" dirty="0"/>
          </a:p>
        </p:txBody>
      </p:sp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21166" y="5777389"/>
            <a:ext cx="490299" cy="490299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7421166" y="6479619"/>
            <a:ext cx="2969062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Assistente per il Gestore</a:t>
            </a:r>
            <a:endParaRPr lang="en-US" sz="1900" dirty="0"/>
          </a:p>
        </p:txBody>
      </p:sp>
      <p:sp>
        <p:nvSpPr>
          <p:cNvPr id="20" name="Text 12"/>
          <p:cNvSpPr/>
          <p:nvPr/>
        </p:nvSpPr>
        <p:spPr>
          <a:xfrm>
            <a:off x="7421166" y="6887647"/>
            <a:ext cx="6522839" cy="584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Consigli strategici, alert operativi e analisi business direttamente sul tuo smartphone.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7437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Come Funziona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625" y="1836777"/>
            <a:ext cx="12625030" cy="4737497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84546" y="3043503"/>
            <a:ext cx="652135" cy="65213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1203535" y="5240790"/>
            <a:ext cx="1904234" cy="7336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Servizio &amp; dati</a:t>
            </a:r>
            <a:endParaRPr lang="en-US" sz="2300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97120" y="3044725"/>
            <a:ext cx="652135" cy="65213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8803678" y="5240790"/>
            <a:ext cx="1904234" cy="7336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Preparazione</a:t>
            </a:r>
            <a:endParaRPr lang="en-US" sz="2300" dirty="0"/>
          </a:p>
        </p:txBody>
      </p:sp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10307" y="3044725"/>
            <a:ext cx="652135" cy="65213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416864" y="5424203"/>
            <a:ext cx="1904234" cy="366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Invio POS</a:t>
            </a:r>
            <a:endParaRPr lang="en-US" sz="2300" dirty="0"/>
          </a:p>
        </p:txBody>
      </p:sp>
      <p:pic>
        <p:nvPicPr>
          <p:cNvPr id="10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23493" y="3044725"/>
            <a:ext cx="652135" cy="652135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4030050" y="5424203"/>
            <a:ext cx="1904234" cy="366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AI raccoglie</a:t>
            </a:r>
            <a:endParaRPr lang="en-US" sz="2300" dirty="0"/>
          </a:p>
        </p:txBody>
      </p:sp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23636" y="3044725"/>
            <a:ext cx="652135" cy="65213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591065" y="5424203"/>
            <a:ext cx="1904234" cy="366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Contatto</a:t>
            </a:r>
            <a:endParaRPr lang="en-US" sz="2300" dirty="0"/>
          </a:p>
        </p:txBody>
      </p:sp>
      <p:sp>
        <p:nvSpPr>
          <p:cNvPr id="14" name="Text 6"/>
          <p:cNvSpPr/>
          <p:nvPr/>
        </p:nvSpPr>
        <p:spPr>
          <a:xfrm>
            <a:off x="793790" y="6829425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Un flusso continuo e automatizzato — dal primo contatto del cliente fino all'analisi post-servizio. Il sistema lavora in background, silenziosamente, senza interruzioni.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8299" y="1156573"/>
            <a:ext cx="7567374" cy="6055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750"/>
              </a:lnSpc>
              <a:buNone/>
            </a:pPr>
            <a:r>
              <a:rPr lang="en-US" sz="380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Il Vero Valore: Crescita e Libertà</a:t>
            </a:r>
            <a:endParaRPr lang="en-US" sz="3800" dirty="0"/>
          </a:p>
        </p:txBody>
      </p:sp>
      <p:sp>
        <p:nvSpPr>
          <p:cNvPr id="4" name="Text 1"/>
          <p:cNvSpPr/>
          <p:nvPr/>
        </p:nvSpPr>
        <p:spPr>
          <a:xfrm>
            <a:off x="678299" y="2107287"/>
            <a:ext cx="2457807" cy="639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000"/>
              </a:lnSpc>
              <a:buNone/>
            </a:pPr>
            <a:r>
              <a:rPr lang="en-US" sz="50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+30%</a:t>
            </a:r>
            <a:endParaRPr lang="en-US" sz="5000" dirty="0"/>
          </a:p>
        </p:txBody>
      </p:sp>
      <p:sp>
        <p:nvSpPr>
          <p:cNvPr id="5" name="Text 2"/>
          <p:cNvSpPr/>
          <p:nvPr/>
        </p:nvSpPr>
        <p:spPr>
          <a:xfrm>
            <a:off x="695920" y="2967752"/>
            <a:ext cx="2422565" cy="302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Fatturato Medio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678299" y="3369826"/>
            <a:ext cx="2457807" cy="86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Grazie a upselling automatico e ottimizzazione dei tavoli.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3343037" y="2107287"/>
            <a:ext cx="2457807" cy="639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000"/>
              </a:lnSpc>
              <a:buNone/>
            </a:pPr>
            <a:r>
              <a:rPr lang="en-US" sz="50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-80%</a:t>
            </a:r>
            <a:endParaRPr lang="en-US" sz="5000" dirty="0"/>
          </a:p>
        </p:txBody>
      </p:sp>
      <p:sp>
        <p:nvSpPr>
          <p:cNvPr id="8" name="Text 5"/>
          <p:cNvSpPr/>
          <p:nvPr/>
        </p:nvSpPr>
        <p:spPr>
          <a:xfrm>
            <a:off x="3360658" y="2967752"/>
            <a:ext cx="2422565" cy="302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Errori Operativi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3343037" y="3369826"/>
            <a:ext cx="2457807" cy="115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Ordini digitali, sincronizzati, senza comunicazioni verbali sbagliate.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6007775" y="2107287"/>
            <a:ext cx="2457807" cy="639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000"/>
              </a:lnSpc>
              <a:buNone/>
            </a:pPr>
            <a:r>
              <a:rPr lang="en-US" sz="50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24/7</a:t>
            </a:r>
            <a:endParaRPr lang="en-US" sz="5000" dirty="0"/>
          </a:p>
        </p:txBody>
      </p:sp>
      <p:sp>
        <p:nvSpPr>
          <p:cNvPr id="11" name="Text 8"/>
          <p:cNvSpPr/>
          <p:nvPr/>
        </p:nvSpPr>
        <p:spPr>
          <a:xfrm>
            <a:off x="6025396" y="2967752"/>
            <a:ext cx="2422565" cy="302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Operatività</a:t>
            </a:r>
            <a:endParaRPr lang="en-US" sz="1900" dirty="0"/>
          </a:p>
        </p:txBody>
      </p:sp>
      <p:sp>
        <p:nvSpPr>
          <p:cNvPr id="12" name="Text 9"/>
          <p:cNvSpPr/>
          <p:nvPr/>
        </p:nvSpPr>
        <p:spPr>
          <a:xfrm>
            <a:off x="6007775" y="3369826"/>
            <a:ext cx="2457807" cy="86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Il sistema non dorme, non si ammala, non va in ferie.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3343037" y="4947880"/>
            <a:ext cx="2457807" cy="639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000"/>
              </a:lnSpc>
              <a:buNone/>
            </a:pPr>
            <a:r>
              <a:rPr lang="en-US" sz="50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∞</a:t>
            </a:r>
            <a:endParaRPr lang="en-US" sz="5000" dirty="0"/>
          </a:p>
        </p:txBody>
      </p:sp>
      <p:sp>
        <p:nvSpPr>
          <p:cNvPr id="14" name="Text 11"/>
          <p:cNvSpPr/>
          <p:nvPr/>
        </p:nvSpPr>
        <p:spPr>
          <a:xfrm>
            <a:off x="3360658" y="5808345"/>
            <a:ext cx="2422565" cy="302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Scalabilità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3343037" y="6210419"/>
            <a:ext cx="2457807" cy="86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Cresce con te: aggiungi moduli quando ne hai bisogno.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80098" y="1056323"/>
            <a:ext cx="2463879" cy="416481"/>
          </a:xfrm>
          <a:prstGeom prst="roundRect">
            <a:avLst>
              <a:gd name="adj" fmla="val 17983"/>
            </a:avLst>
          </a:prstGeom>
          <a:solidFill>
            <a:srgbClr val="3E0845"/>
          </a:solidFill>
          <a:ln/>
        </p:spPr>
      </p:sp>
      <p:sp>
        <p:nvSpPr>
          <p:cNvPr id="3" name="Text 1"/>
          <p:cNvSpPr/>
          <p:nvPr/>
        </p:nvSpPr>
        <p:spPr>
          <a:xfrm>
            <a:off x="913805" y="1123117"/>
            <a:ext cx="2196465" cy="2828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DIFFERENZA CHIAVE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80098" y="1560314"/>
            <a:ext cx="6263164" cy="20895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Non un Software Fisso. Un Sistema Vivo.</a:t>
            </a:r>
            <a:endParaRPr lang="en-US" sz="4350" dirty="0"/>
          </a:p>
        </p:txBody>
      </p:sp>
      <p:sp>
        <p:nvSpPr>
          <p:cNvPr id="5" name="Text 3"/>
          <p:cNvSpPr/>
          <p:nvPr/>
        </p:nvSpPr>
        <p:spPr>
          <a:xfrm>
            <a:off x="780098" y="3868817"/>
            <a:ext cx="6263164" cy="14139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Ogni locale è unico. Per questo il sistema viene configurato intorno alle tue esigenze specifiche — non il contrario. Nessun pacchetto standard. Nessuna funzione inutile che paghi senza usarla.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434263" y="809982"/>
            <a:ext cx="6584156" cy="4669869"/>
          </a:xfrm>
          <a:prstGeom prst="roundRect">
            <a:avLst>
              <a:gd name="adj" fmla="val 3437"/>
            </a:avLst>
          </a:prstGeom>
          <a:solidFill>
            <a:srgbClr val="243799"/>
          </a:solidFill>
          <a:ln/>
        </p:spPr>
      </p:sp>
      <p:sp>
        <p:nvSpPr>
          <p:cNvPr id="7" name="Text 5"/>
          <p:cNvSpPr/>
          <p:nvPr/>
        </p:nvSpPr>
        <p:spPr>
          <a:xfrm>
            <a:off x="7657148" y="1007031"/>
            <a:ext cx="6138386" cy="353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657148" y="1557576"/>
            <a:ext cx="6138386" cy="353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8569643" y="2130028"/>
            <a:ext cx="4313277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Gli altri ti vendono un software.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7657148" y="2697242"/>
            <a:ext cx="6138386" cy="10604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7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Noi costruiamo il sistema operativo intelligente del tuo locale — su misura, evolutivo, integrato con tutto ciò che già usi.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780098" y="5726192"/>
            <a:ext cx="4210764" cy="1693307"/>
          </a:xfrm>
          <a:prstGeom prst="roundRect">
            <a:avLst>
              <a:gd name="adj" fmla="val 8640"/>
            </a:avLst>
          </a:prstGeom>
          <a:solidFill>
            <a:srgbClr val="090E3F"/>
          </a:solidFill>
          <a:ln w="30480">
            <a:solidFill>
              <a:srgbClr val="414677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749618" y="5726192"/>
            <a:ext cx="121920" cy="1693307"/>
          </a:xfrm>
          <a:prstGeom prst="roundRect">
            <a:avLst>
              <a:gd name="adj" fmla="val 76789"/>
            </a:avLst>
          </a:prstGeom>
          <a:solidFill>
            <a:srgbClr val="EEAEF6"/>
          </a:solidFill>
          <a:ln/>
        </p:spPr>
      </p:sp>
      <p:sp>
        <p:nvSpPr>
          <p:cNvPr id="13" name="Text 11"/>
          <p:cNvSpPr/>
          <p:nvPr/>
        </p:nvSpPr>
        <p:spPr>
          <a:xfrm>
            <a:off x="1124903" y="5979557"/>
            <a:ext cx="2786301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Moduli su misura</a:t>
            </a:r>
            <a:endParaRPr lang="en-US" sz="2150" dirty="0"/>
          </a:p>
        </p:txBody>
      </p:sp>
      <p:sp>
        <p:nvSpPr>
          <p:cNvPr id="14" name="Text 12"/>
          <p:cNvSpPr/>
          <p:nvPr/>
        </p:nvSpPr>
        <p:spPr>
          <a:xfrm>
            <a:off x="1124903" y="6459141"/>
            <a:ext cx="3612594" cy="7069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Attivi solo quello che ti serve, quando ti serve.</a:t>
            </a:r>
            <a:endParaRPr lang="en-US" sz="1750" dirty="0"/>
          </a:p>
        </p:txBody>
      </p:sp>
      <p:sp>
        <p:nvSpPr>
          <p:cNvPr id="15" name="Shape 13"/>
          <p:cNvSpPr/>
          <p:nvPr/>
        </p:nvSpPr>
        <p:spPr>
          <a:xfrm>
            <a:off x="5209818" y="5726192"/>
            <a:ext cx="4210764" cy="1693307"/>
          </a:xfrm>
          <a:prstGeom prst="roundRect">
            <a:avLst>
              <a:gd name="adj" fmla="val 8640"/>
            </a:avLst>
          </a:prstGeom>
          <a:solidFill>
            <a:srgbClr val="090E3F"/>
          </a:solidFill>
          <a:ln w="30480">
            <a:solidFill>
              <a:srgbClr val="414677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179338" y="5726192"/>
            <a:ext cx="121920" cy="1693307"/>
          </a:xfrm>
          <a:prstGeom prst="roundRect">
            <a:avLst>
              <a:gd name="adj" fmla="val 76789"/>
            </a:avLst>
          </a:prstGeom>
          <a:solidFill>
            <a:srgbClr val="EEAEF6"/>
          </a:solidFill>
          <a:ln/>
        </p:spPr>
      </p:sp>
      <p:sp>
        <p:nvSpPr>
          <p:cNvPr id="17" name="Text 15"/>
          <p:cNvSpPr/>
          <p:nvPr/>
        </p:nvSpPr>
        <p:spPr>
          <a:xfrm>
            <a:off x="5554623" y="5979557"/>
            <a:ext cx="3308509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Integrazione col tuo sito</a:t>
            </a:r>
            <a:endParaRPr lang="en-US" sz="2150" dirty="0"/>
          </a:p>
        </p:txBody>
      </p:sp>
      <p:sp>
        <p:nvSpPr>
          <p:cNvPr id="18" name="Text 16"/>
          <p:cNvSpPr/>
          <p:nvPr/>
        </p:nvSpPr>
        <p:spPr>
          <a:xfrm>
            <a:off x="5554623" y="6459141"/>
            <a:ext cx="3612594" cy="7069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L'AI si integra direttamente nella tua presenza online esistente.</a:t>
            </a:r>
            <a:endParaRPr lang="en-US" sz="1750" dirty="0"/>
          </a:p>
        </p:txBody>
      </p:sp>
      <p:sp>
        <p:nvSpPr>
          <p:cNvPr id="19" name="Shape 17"/>
          <p:cNvSpPr/>
          <p:nvPr/>
        </p:nvSpPr>
        <p:spPr>
          <a:xfrm>
            <a:off x="9639538" y="5726192"/>
            <a:ext cx="4210764" cy="1693307"/>
          </a:xfrm>
          <a:prstGeom prst="roundRect">
            <a:avLst>
              <a:gd name="adj" fmla="val 8640"/>
            </a:avLst>
          </a:prstGeom>
          <a:solidFill>
            <a:srgbClr val="090E3F"/>
          </a:solidFill>
          <a:ln w="30480">
            <a:solidFill>
              <a:srgbClr val="41467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9609058" y="5726192"/>
            <a:ext cx="121920" cy="1693307"/>
          </a:xfrm>
          <a:prstGeom prst="roundRect">
            <a:avLst>
              <a:gd name="adj" fmla="val 76789"/>
            </a:avLst>
          </a:prstGeom>
          <a:solidFill>
            <a:srgbClr val="EEAEF6"/>
          </a:solidFill>
          <a:ln/>
        </p:spPr>
      </p:sp>
      <p:sp>
        <p:nvSpPr>
          <p:cNvPr id="21" name="Text 19"/>
          <p:cNvSpPr/>
          <p:nvPr/>
        </p:nvSpPr>
        <p:spPr>
          <a:xfrm>
            <a:off x="9984343" y="5979557"/>
            <a:ext cx="2787729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Evoluzione continua</a:t>
            </a:r>
            <a:endParaRPr lang="en-US" sz="2150" dirty="0"/>
          </a:p>
        </p:txBody>
      </p:sp>
      <p:sp>
        <p:nvSpPr>
          <p:cNvPr id="22" name="Text 20"/>
          <p:cNvSpPr/>
          <p:nvPr/>
        </p:nvSpPr>
        <p:spPr>
          <a:xfrm>
            <a:off x="9984343" y="6459141"/>
            <a:ext cx="3612594" cy="7069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Il sistema impara dal tuo locale e migliora nel tempo.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75448"/>
            <a:ext cx="1069205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Espansione Futura: Il Locale Connesso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837855"/>
            <a:ext cx="2411968" cy="14906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61200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Domotica Integrata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102423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Luci, musica, attrezzature e allarmi controllati automaticamente in base agli orari e ai flussi.</a:t>
            </a:r>
            <a:endParaRPr lang="en-US" sz="1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893" y="2837855"/>
            <a:ext cx="2411968" cy="149066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4612005"/>
            <a:ext cx="29870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Analisi Telecamere AI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5102423"/>
            <a:ext cx="415861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telecamere rilevano flussi di clienti, orari di punta e comportamenti per ottimizzare staff e offerta.</a:t>
            </a:r>
            <a:endParaRPr lang="en-US" sz="17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995" y="2837855"/>
            <a:ext cx="2411968" cy="149066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4612005"/>
            <a:ext cx="314205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Incrocio Dati Avanzato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5102423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Vendite, presenze reali, meteo, eventi locali: il sistema incrocia tutto per darti previsioni precise.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932980"/>
            <a:ext cx="7556421" cy="29346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Un Locale che Lavora Anche Senza di Te.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793790" y="5207794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Immagina di arrivare la mattina con già tutti i dati della sera prima analizzati, le prenotazioni ottimizzate, i fornitori avvisati e i turni pianificati. Non fantascienza — è ciò che costruiamo insieme.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2026-03-30T11:08:11Z</dcterms:created>
  <dcterms:modified xsi:type="dcterms:W3CDTF">2026-03-30T11:08:11Z</dcterms:modified>
</cp:coreProperties>
</file>